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4"/>
  </p:notesMasterIdLst>
  <p:sldIdLst>
    <p:sldId id="511" r:id="rId2"/>
    <p:sldId id="512" r:id="rId3"/>
    <p:sldId id="509" r:id="rId4"/>
    <p:sldId id="510" r:id="rId5"/>
    <p:sldId id="501" r:id="rId6"/>
    <p:sldId id="500" r:id="rId7"/>
    <p:sldId id="514" r:id="rId8"/>
    <p:sldId id="521" r:id="rId9"/>
    <p:sldId id="515" r:id="rId10"/>
    <p:sldId id="519" r:id="rId11"/>
    <p:sldId id="524" r:id="rId12"/>
    <p:sldId id="527" r:id="rId13"/>
    <p:sldId id="525" r:id="rId14"/>
    <p:sldId id="518" r:id="rId15"/>
    <p:sldId id="517" r:id="rId16"/>
    <p:sldId id="520" r:id="rId17"/>
    <p:sldId id="532" r:id="rId18"/>
    <p:sldId id="526" r:id="rId19"/>
    <p:sldId id="529" r:id="rId20"/>
    <p:sldId id="504" r:id="rId21"/>
    <p:sldId id="502" r:id="rId22"/>
    <p:sldId id="505" r:id="rId23"/>
    <p:sldId id="539" r:id="rId24"/>
    <p:sldId id="507" r:id="rId25"/>
    <p:sldId id="544" r:id="rId26"/>
    <p:sldId id="542" r:id="rId27"/>
    <p:sldId id="543" r:id="rId28"/>
    <p:sldId id="537" r:id="rId29"/>
    <p:sldId id="528" r:id="rId30"/>
    <p:sldId id="530" r:id="rId31"/>
    <p:sldId id="531" r:id="rId32"/>
    <p:sldId id="534" r:id="rId3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 Black" panose="02000000000000000000" pitchFamily="2" charset="0"/>
      <p:bold r:id="rId41"/>
    </p:embeddedFont>
    <p:embeddedFont>
      <p:font typeface="Roboto" panose="02000000000000000000" pitchFamily="2" charset="0"/>
      <p:regular r:id="rId42"/>
      <p:bold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orient="horz" pos="2777" userDrawn="1">
          <p15:clr>
            <a:srgbClr val="A4A3A4"/>
          </p15:clr>
        </p15:guide>
        <p15:guide id="5" pos="27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1B575F"/>
    <a:srgbClr val="5A92AD"/>
    <a:srgbClr val="A7DAF1"/>
    <a:srgbClr val="A9E5EF"/>
    <a:srgbClr val="AAEEE4"/>
    <a:srgbClr val="007DDA"/>
    <a:srgbClr val="397EB7"/>
    <a:srgbClr val="003B68"/>
    <a:srgbClr val="004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97005" autoAdjust="0"/>
  </p:normalViewPr>
  <p:slideViewPr>
    <p:cSldViewPr>
      <p:cViewPr varScale="1">
        <p:scale>
          <a:sx n="142" d="100"/>
          <a:sy n="142" d="100"/>
        </p:scale>
        <p:origin x="432" y="114"/>
      </p:cViewPr>
      <p:guideLst>
        <p:guide orient="horz" pos="169"/>
        <p:guide pos="158"/>
        <p:guide pos="249"/>
        <p:guide orient="horz" pos="2777"/>
        <p:guide pos="2767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-300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50680-76FE-4D56-9CCF-30655036E6EF}" type="datetimeFigureOut">
              <a:rPr lang="ru-RU" smtClean="0"/>
              <a:t>03.11.2021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2656C-D814-474F-AD71-247757377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7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2656C-D814-474F-AD71-24775737758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72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2656C-D814-474F-AD71-24775737758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2656C-D814-474F-AD71-24775737758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8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1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3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43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2145385" y="1438239"/>
            <a:ext cx="6463862" cy="3392108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3pPr>
              <a:buSzPct val="80000"/>
              <a:defRPr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>
          <a:xfrm>
            <a:off x="3132628" y="253027"/>
            <a:ext cx="5754198" cy="61851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448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8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7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8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8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5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6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EEDF-2483-499A-8DCE-0990CC2B70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99EFC-C8AF-4D69-BB18-D6BD105D05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6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25.wmf"/><Relationship Id="rId10" Type="http://schemas.openxmlformats.org/officeDocument/2006/relationships/image" Target="../media/image31.jpeg"/><Relationship Id="rId4" Type="http://schemas.openxmlformats.org/officeDocument/2006/relationships/image" Target="../media/image17.jpg"/><Relationship Id="rId9" Type="http://schemas.openxmlformats.org/officeDocument/2006/relationships/image" Target="../media/image30.png"/><Relationship Id="rId1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1520" y="843558"/>
            <a:ext cx="237626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1225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anose="05000000000000000000" pitchFamily="2" charset="2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65100" indent="-163513" defTabSz="911225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476250" indent="-166688" defTabSz="911225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anose="020B0604030504040204" pitchFamily="34" charset="0"/>
              <a:buChar char="□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793750" indent="-158750" defTabSz="911225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871663" indent="-200025" defTabSz="911225">
              <a:lnSpc>
                <a:spcPts val="1750"/>
              </a:lnSpc>
              <a:spcBef>
                <a:spcPct val="20000"/>
              </a:spcBef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5pPr>
            <a:lvl6pPr marL="23288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6pPr>
            <a:lvl7pPr marL="27860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7pPr>
            <a:lvl8pPr marL="32432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8pPr>
            <a:lvl9pPr marL="37004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 мало осталось на земле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настоящему чистых мест…</a:t>
            </a:r>
            <a:endParaRPr lang="ru-RU" altLang="ru-RU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6344" y="40839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Строительство</a:t>
            </a: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компактных очистных </a:t>
            </a:r>
            <a:r>
              <a:rPr lang="ru-RU" alt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сооружений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179512" y="123478"/>
            <a:ext cx="3240360" cy="182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Характеристики:</a:t>
            </a:r>
            <a:endParaRPr lang="ru-RU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Производительность: </a:t>
            </a:r>
            <a:endParaRPr lang="en-US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до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100м</a:t>
            </a:r>
            <a:r>
              <a:rPr lang="ru-RU" sz="1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/час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Потребляемая мощность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 7,5кВт;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Габариты павильона:</a:t>
            </a:r>
            <a:endParaRPr lang="en-US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2400х1400х2400мм;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Масса: 600кг.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88164" y="1992754"/>
            <a:ext cx="3303716" cy="31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оборудования входит: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Приёмный патрубок;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Пневматическая задвижка;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Трубопровод;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Электромагнитный расходомер;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Измерительный модуль с датчиком 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Отводящий патрубок;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Павильон из сэндвич-панелей;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Конвектор;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Электронные ключ-карты;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Устройство идентификации;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Программное обеспечение;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Принтер.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47812" y="4218409"/>
            <a:ext cx="2194832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Камера учёта</a:t>
            </a:r>
          </a:p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привозных стоков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79512" y="123478"/>
            <a:ext cx="3296408" cy="365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pPr marL="92075" indent="-92075">
              <a:spcAft>
                <a:spcPts val="3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оборудования</a:t>
            </a:r>
            <a:r>
              <a:rPr lang="en-US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входит: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Грабельная решетка для улавливания мусора;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Песколовка;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Шнек для выброса мусора;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Шнек для выброса песка;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Шкаф управления.</a:t>
            </a:r>
          </a:p>
          <a:p>
            <a:pPr marL="92075" indent="-92075"/>
            <a:endParaRPr lang="en-US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2075" indent="-92075"/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2075" indent="-92075">
              <a:spcAft>
                <a:spcPts val="3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Технические характеристики: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Производительность от 30 до 720 м</a:t>
            </a:r>
            <a:r>
              <a:rPr lang="ru-RU" sz="1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/час;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Прозоры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решетках 2…6мм;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Потребляемая мощность: 2,2…8,4кВт;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Материал – нержавеющая сталь.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08782" y="4208884"/>
            <a:ext cx="2872901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Комбинированная</a:t>
            </a:r>
          </a:p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механическая очистка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02133" y="4208884"/>
            <a:ext cx="2286202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Анаэробная</a:t>
            </a:r>
          </a:p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аноксидная</a:t>
            </a:r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зоны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79168" y="123478"/>
            <a:ext cx="3240704" cy="118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оборудования входит: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Железобетонный резервуар;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Полипропиленовые и железобетонные перегородки;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Эрлифты.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79512" y="1491630"/>
            <a:ext cx="3240360" cy="31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Описание: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Конструкция зоны денитрификации в виде вертикального лабиринта обеспечивает восходящее и нисходящее движение сточных вод, что обеспечивает тщательное перемешивание с активным илом без применения мешалок. Эрлифты обеспечивают циркуляцию активного ила в зоне денитрификации и позволяют поддерживать скорость движения жидкости даже при отсутствии поступающих стоков.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79511" y="123478"/>
            <a:ext cx="3240361" cy="452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оборудования входит: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Железобетонный резервуар;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Аэраторы трубчатые;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Распределительные гребенки;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Эрлифты.</a:t>
            </a:r>
          </a:p>
          <a:p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3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Описание: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дне камеры аэрации устанавливаются трубчатые аэраторы из высокопрочной полиуретановой пленки с лазерной насечкой, через которые подается воздух.  Аэраторы разделены на группы и могут выключаться при помощи кранов на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распределительной гребенке.  Также в камере аэрации установлены эрлифты для откачки избытка активного ила из вторичных отстойников.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66672" y="4083918"/>
            <a:ext cx="255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Камера аэрации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8917" y="4083918"/>
            <a:ext cx="18726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Вторичные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отстойники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179512" y="123478"/>
            <a:ext cx="3240360" cy="379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оборудования входит: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Перегородки из железобетона;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Перегородки из полипропилена;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Эрлифты;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Водосборный лоток;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ПВХ трубопроводы.</a:t>
            </a:r>
          </a:p>
          <a:p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Описание: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Стены вторичных отстойников изготавливаются из железобетона и полипропилена. Нижняя часть разделена на 2 секции в форме перевернутых пирамид, где оседает активный ил, а затем откачивается при помощи эрлифтов.  В верхней части располагается водосборный лоток из нержавеющей стали.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79512" y="123478"/>
            <a:ext cx="3240360" cy="204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здания входит: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Помещение с воздуходувками;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Помещение с установками предварительной механической очистки;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Помещение механического обезвоживания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осадка;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Хозяйственно-бытовые помещения.</a:t>
            </a: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79512" y="2139702"/>
            <a:ext cx="3312368" cy="29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Описание: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здании административно-бытового комплекса располагается технологическое оборудование для удаления песка и мусора, находящегося в поступающих сточных водах, а также воздуходувное оборудование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Также в здании АБК располагаются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помещения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обезвоживания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осадка, помещения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обслуживающего персонала, санузлы и другие технические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помещения.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9255" y="4083918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Здание АБК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8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179512" y="123478"/>
            <a:ext cx="3354263" cy="487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pPr marL="92075" indent="-92075"/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состав оборудования</a:t>
            </a:r>
            <a:r>
              <a:rPr lang="en-US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может входить:</a:t>
            </a:r>
          </a:p>
          <a:p>
            <a:pPr marL="92075" indent="-92075"/>
            <a:endParaRPr lang="ru-RU" sz="14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Микросетчатый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фильтр барабанного типа;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Установки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ультрафиолетового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обеззараживания самоочищающиеся ультразвуком;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Мембранные системы очистки.</a:t>
            </a:r>
          </a:p>
          <a:p>
            <a:pPr marL="92075" indent="-92075"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Барабанный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микрофильтр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позволяет 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достигнуть параметров 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рыбохозяйственного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водоема, а установка ультрафиолетового обеззараживания обезвреживает от вирусов и бактерий. В качестве альтернативы может использоваться установка мембранной очистки, которая позволяет достигнуть более высоких параметров очистки  и не требует дальнейшего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обеззараживания.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1823" y="4083918"/>
            <a:ext cx="25683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Узел 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доочистки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обеззараживания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179512" y="195486"/>
            <a:ext cx="3264909" cy="469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06" tIns="36503" rIns="73006" bIns="36503">
            <a:spAutoFit/>
          </a:bodyPr>
          <a:lstStyle/>
          <a:p>
            <a:pPr indent="361950"/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Информация 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режимах работы оборудования, показания с датчиков и анализаторов накапливается в базе данных и анализируется. На основе полученных данных определяются закономерности по максимальным и минимальным значениям поступающего стока, по загрязнениям и др. Исходя из полученных закономерностей система прогнозирует работу оборудования на ближайшее время. Например ночью или в выходной день задействовать оборудование на 30% от общей мощности, а к моменту пикового сброса 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увеличить 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подачу воздуха 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рециркуляцию для 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сохранения показателей очистки воды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indent="360000"/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Однако, если текущая ситуация отличается от прогнозируемой (например внезапный ночной пиковый сброс), то в работу оборудования незамедлительно вносятся корректировки на основе данных поступающих с анализаторов и измерительных приборов. Для полноценной работы системы достаточно данных о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ОВП и температуре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57125" y="4083918"/>
            <a:ext cx="2457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Автоматизация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999477"/>
              </p:ext>
            </p:extLst>
          </p:nvPr>
        </p:nvGraphicFramePr>
        <p:xfrm>
          <a:off x="250825" y="268286"/>
          <a:ext cx="8281615" cy="363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039">
                  <a:extLst>
                    <a:ext uri="{9D8B030D-6E8A-4147-A177-3AD203B41FA5}">
                      <a16:colId xmlns:a16="http://schemas.microsoft.com/office/drawing/2014/main" val="73982828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03447425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23593010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8028351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419991115"/>
                    </a:ext>
                  </a:extLst>
                </a:gridCol>
              </a:tblGrid>
              <a:tr h="333266">
                <a:tc>
                  <a:txBody>
                    <a:bodyPr/>
                    <a:lstStyle/>
                    <a:p>
                      <a:r>
                        <a:rPr lang="be-BY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Интервал времени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0:00-6:00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6:00-12:00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12:00-18:00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</a:t>
                      </a:r>
                      <a:r>
                        <a:rPr lang="ru-RU" dirty="0" smtClean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  <a:sym typeface="Wingdings" panose="05000000000000000000" pitchFamily="2" charset="2"/>
                        </a:rPr>
                        <a:t>:00-0:00</a:t>
                      </a:r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136411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Расход</a:t>
                      </a:r>
                      <a:r>
                        <a:rPr lang="be-BY" sz="12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сточных вод,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</a:t>
                      </a:r>
                      <a:r>
                        <a:rPr lang="ru-RU" sz="1200" baseline="300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/час</a:t>
                      </a:r>
                    </a:p>
                    <a:p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83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340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250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158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82368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Пиковый расход, м</a:t>
                      </a:r>
                      <a:r>
                        <a:rPr lang="ru-RU" sz="1200" baseline="300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/час</a:t>
                      </a:r>
                    </a:p>
                    <a:p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230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770433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Суммарный расход,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</a:t>
                      </a:r>
                      <a:r>
                        <a:rPr lang="ru-RU" sz="1200" baseline="300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2050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1500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06916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Количество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работающих воздуходувок, </a:t>
                      </a:r>
                      <a:r>
                        <a:rPr lang="ru-RU" sz="1200" baseline="0" dirty="0" err="1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шт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239079"/>
                  </a:ext>
                </a:extLst>
              </a:tr>
              <a:tr h="33326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Рабочая частота,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Hz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45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113143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Режим работы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lang="be-BY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(работа-простой,</a:t>
                      </a:r>
                      <a:r>
                        <a:rPr lang="be-BY" sz="12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м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ин)</a:t>
                      </a:r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5/15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10/10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10/10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10/10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314785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Суммарные затраты </a:t>
                      </a:r>
                      <a:r>
                        <a:rPr lang="be-BY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электроэнергии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кВт*ч</a:t>
                      </a:r>
                    </a:p>
                    <a:p>
                      <a:endParaRPr lang="en-US" sz="12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54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432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324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216</a:t>
                      </a:r>
                      <a:endParaRPr lang="en-US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22325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496" y="4083918"/>
            <a:ext cx="6336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 работы очистного сооружения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мощностью 5 000м</a:t>
            </a:r>
            <a:r>
              <a:rPr lang="ru-RU" sz="2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</a:t>
            </a:r>
            <a:endParaRPr lang="ru-RU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3798"/>
              </p:ext>
            </p:extLst>
          </p:nvPr>
        </p:nvGraphicFramePr>
        <p:xfrm>
          <a:off x="250825" y="707125"/>
          <a:ext cx="8281615" cy="3097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279">
                  <a:extLst>
                    <a:ext uri="{9D8B030D-6E8A-4147-A177-3AD203B41FA5}">
                      <a16:colId xmlns:a16="http://schemas.microsoft.com/office/drawing/2014/main" val="739828289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4034474259"/>
                    </a:ext>
                  </a:extLst>
                </a:gridCol>
              </a:tblGrid>
              <a:tr h="333266">
                <a:tc gridSpan="2">
                  <a:txBody>
                    <a:bodyPr/>
                    <a:lstStyle/>
                    <a:p>
                      <a:pPr algn="ctr"/>
                      <a:r>
                        <a:rPr lang="be-BY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Вывод</a:t>
                      </a:r>
                      <a:endParaRPr lang="en-US" sz="14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136411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 сутки принято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стоков,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</a:t>
                      </a:r>
                      <a:r>
                        <a:rPr lang="ru-RU" sz="1400" baseline="300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endParaRPr lang="en-US" sz="14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be-BY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5000</a:t>
                      </a:r>
                      <a:endParaRPr lang="en-US" sz="14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82368"/>
                  </a:ext>
                </a:extLst>
              </a:tr>
              <a:tr h="464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Затраты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электроэнергии,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кВт*ч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be-BY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1026</a:t>
                      </a:r>
                      <a:endParaRPr lang="en-US" sz="14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770433"/>
                  </a:ext>
                </a:extLst>
              </a:tr>
              <a:tr h="1727795"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Достигнут удельный расход электроэнергии: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~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0,2 кВт*ч/1м</a:t>
                      </a:r>
                      <a:r>
                        <a:rPr lang="ru-RU" sz="1400" baseline="300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что в 3 раза меньше чем в любой другой применяемой технологии. 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23907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496" y="4083918"/>
            <a:ext cx="6336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Пример работы очистного сооружения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мощностью 5 000м</a:t>
            </a:r>
            <a:r>
              <a:rPr lang="ru-RU" sz="2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</a:t>
            </a:r>
            <a:endParaRPr lang="ru-RU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1520" y="1203598"/>
            <a:ext cx="3206350" cy="3003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anose="05000000000000000000" pitchFamily="2" charset="2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65100" indent="-163513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476250" indent="-166688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anose="020B0604030504040204" pitchFamily="34" charset="0"/>
              <a:buChar char="□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793750" indent="-15875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871663" indent="-200025">
              <a:lnSpc>
                <a:spcPts val="1750"/>
              </a:lnSpc>
              <a:spcBef>
                <a:spcPct val="20000"/>
              </a:spcBef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5pPr>
            <a:lvl6pPr marL="2328863" indent="-2000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6pPr>
            <a:lvl7pPr marL="2786063" indent="-2000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7pPr>
            <a:lvl8pPr marL="3243263" indent="-2000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8pPr>
            <a:lvl9pPr marL="3700463" indent="-2000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40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Цель презентации</a:t>
            </a:r>
            <a:r>
              <a:rPr lang="en-US" altLang="ru-RU" sz="240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-</a:t>
            </a:r>
            <a:r>
              <a:rPr lang="ru-RU" altLang="ru-RU" sz="240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показать возможность строительства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компактных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очистных сооружений блочного и модульного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типа,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выполненных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едином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техническом и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эстетическом стиле.</a:t>
            </a:r>
            <a:endParaRPr lang="ru-RU" altLang="ru-RU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4083918"/>
            <a:ext cx="3893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Варианты исполнения </a:t>
            </a:r>
            <a:endParaRPr lang="ru-RU" sz="2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очистных 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сооружений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44405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Закрытого типа</a:t>
            </a:r>
            <a:endParaRPr lang="ru-RU" sz="5400" b="1" dirty="0">
              <a:solidFill>
                <a:srgbClr val="1B575F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2609" y="244405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Открытого </a:t>
            </a:r>
            <a:r>
              <a:rPr lang="ru-RU" b="1" dirty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типа</a:t>
            </a:r>
            <a:endParaRPr lang="ru-RU" sz="5400" b="1" dirty="0">
              <a:solidFill>
                <a:srgbClr val="1B575F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23478"/>
            <a:ext cx="316835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Применение </a:t>
            </a:r>
            <a:endParaRPr lang="ru-RU" sz="16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единой 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концепции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проектировании и строительстве очистных сооружений, а также использование унифицированного типового оборудования и модульных конструкций позволяет:</a:t>
            </a:r>
          </a:p>
          <a:p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Создать типовые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проекты для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быстрого прохождения экспертизы;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Строить очистные сооружения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без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обслуживающего персонала;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Создать единую централизованную диспетчерскую для  контроля всех объектов;</a:t>
            </a:r>
          </a:p>
          <a:p>
            <a:pPr marL="85725" indent="-85725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Снизить затраты на эксплуатацию.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11860" y="4155926"/>
            <a:ext cx="3631122" cy="1310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География</a:t>
            </a:r>
          </a:p>
          <a:p>
            <a:pPr algn="ctr">
              <a:lnSpc>
                <a:spcPts val="18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применения </a:t>
            </a:r>
            <a:r>
              <a:rPr lang="en-US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m-UCT </a:t>
            </a: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тех</a:t>
            </a:r>
            <a:r>
              <a:rPr lang="be-BY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нолог</a:t>
            </a:r>
            <a:r>
              <a:rPr lang="ru-RU" altLang="ru-RU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ии</a:t>
            </a:r>
            <a:endParaRPr lang="be-BY" altLang="ru-RU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algn="ctr">
              <a:lnSpc>
                <a:spcPts val="18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be-BY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в очистных сооружениях</a:t>
            </a:r>
          </a:p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endParaRPr lang="ru-RU" altLang="ru-RU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23478"/>
            <a:ext cx="3312368" cy="4706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 реализации проектов очистных сооружений </a:t>
            </a:r>
            <a:endParaRPr lang="en-US" sz="16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единой концепции </a:t>
            </a:r>
            <a:endParaRPr lang="ru-RU" sz="16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получаем </a:t>
            </a: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следующие </a:t>
            </a:r>
            <a:endParaRPr lang="ru-RU" sz="16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преимущества:</a:t>
            </a:r>
          </a:p>
          <a:p>
            <a:endParaRPr lang="ru-RU" sz="1400" b="1" dirty="0">
              <a:solidFill>
                <a:schemeClr val="accent4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Возможность регулировки мощности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очистного сооружения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Быстрый срок реализации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Длительный срок эксплуатации;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Надежность конструкции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Высокие параметры очистки биологическим путем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Очистка по фосфору без применения реагентов до 90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%;</a:t>
            </a: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Применение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>
              <a:lnSpc>
                <a:spcPts val="13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коррозионно-стойких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материалов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5725" indent="-85725">
              <a:lnSpc>
                <a:spcPts val="13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Низкие эксплуатационные затраты.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8008" y="4209246"/>
            <a:ext cx="2440091" cy="630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Преимущества </a:t>
            </a:r>
          </a:p>
          <a:p>
            <a:pPr algn="ctr">
              <a:lnSpc>
                <a:spcPts val="1600"/>
              </a:lnSpc>
              <a:spcBef>
                <a:spcPts val="500"/>
              </a:spcBef>
            </a:pPr>
            <a:r>
              <a:rPr lang="en-US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применения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50825" y="268288"/>
          <a:ext cx="8569647" cy="1835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9500">
                  <a:extLst>
                    <a:ext uri="{9D8B030D-6E8A-4147-A177-3AD203B41FA5}">
                      <a16:colId xmlns:a16="http://schemas.microsoft.com/office/drawing/2014/main" val="3911600517"/>
                    </a:ext>
                  </a:extLst>
                </a:gridCol>
                <a:gridCol w="2870147">
                  <a:extLst>
                    <a:ext uri="{9D8B030D-6E8A-4147-A177-3AD203B41FA5}">
                      <a16:colId xmlns:a16="http://schemas.microsoft.com/office/drawing/2014/main" val="646776899"/>
                    </a:ext>
                  </a:extLst>
                </a:gridCol>
              </a:tblGrid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 параметров</a:t>
                      </a:r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Значение параметров СПБОСВ</a:t>
                      </a:r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963323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Биохимическое потребление кислорода (БПК</a:t>
                      </a:r>
                      <a:r>
                        <a:rPr lang="ru-RU" sz="1200" baseline="30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&lt;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2,1 мг/л</a:t>
                      </a:r>
                      <a:endParaRPr lang="en-US" sz="14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77252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Химическое потребление кислорода  (ХПК)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&lt;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30 мг/л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245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Взвешенные вещества (ВВ)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&lt;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10 мг/л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50295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Азот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аммонийный (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N-NH)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&lt;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0,39 мг/л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634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Фосфор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&lt;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0,2 мг/л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00051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0824" y="2097064"/>
          <a:ext cx="8569647" cy="30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9500">
                  <a:extLst>
                    <a:ext uri="{9D8B030D-6E8A-4147-A177-3AD203B41FA5}">
                      <a16:colId xmlns:a16="http://schemas.microsoft.com/office/drawing/2014/main" val="3632450222"/>
                    </a:ext>
                  </a:extLst>
                </a:gridCol>
                <a:gridCol w="2870147">
                  <a:extLst>
                    <a:ext uri="{9D8B030D-6E8A-4147-A177-3AD203B41FA5}">
                      <a16:colId xmlns:a16="http://schemas.microsoft.com/office/drawing/2014/main" val="903954671"/>
                    </a:ext>
                  </a:extLst>
                </a:gridCol>
              </a:tblGrid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рН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От 6,5 до 8,5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44489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0306" y="4083202"/>
            <a:ext cx="5341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Параметры оч</a:t>
            </a:r>
            <a:r>
              <a:rPr lang="ru-RU" sz="2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ищенных</a:t>
            </a:r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сточных вод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0307" y="4083202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Наши преимущества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339502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Оборудование ведущих мировых производителей</a:t>
            </a:r>
            <a:endParaRPr lang="ru-RU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4125" y="1375303"/>
            <a:ext cx="21602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Удаление азота и фосфора биологическим способом</a:t>
            </a:r>
          </a:p>
          <a:p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9733" y="2612556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Мощность наращивается модульно</a:t>
            </a:r>
            <a:endParaRPr lang="ru-RU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339502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Низкие энергопотребление 0,2-0,5 кВт/м 3</a:t>
            </a:r>
            <a:endParaRPr lang="ru-RU" sz="1400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04202" y="1419622"/>
            <a:ext cx="2160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Управление при помощи искусственного интеллекта</a:t>
            </a:r>
            <a:endParaRPr lang="ru-RU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18348" y="2612556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Отсутствие обслуживающего персонала</a:t>
            </a:r>
            <a:endParaRPr lang="ru-RU" b="1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15731" y="444945"/>
            <a:ext cx="371253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Разработка инженерного решения и формирование цены:</a:t>
            </a:r>
          </a:p>
          <a:p>
            <a:r>
              <a:rPr lang="ru-RU" sz="8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Расчёт объемов резервуаров и площади участка, </a:t>
            </a:r>
          </a:p>
          <a:p>
            <a:r>
              <a:rPr lang="ru-RU" sz="8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подбор технологического оборудования, </a:t>
            </a:r>
          </a:p>
          <a:p>
            <a:r>
              <a:rPr lang="ru-RU" sz="8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формулировка проектного задания</a:t>
            </a:r>
            <a:endParaRPr lang="ru-RU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3868" y="1453962"/>
            <a:ext cx="326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Разработка проектной документации </a:t>
            </a:r>
          </a:p>
          <a:p>
            <a:pPr algn="r"/>
            <a:r>
              <a:rPr lang="ru-RU" sz="8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составление смет и прохождение экспертизы</a:t>
            </a:r>
            <a:endParaRPr lang="ru-RU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5731" y="2284013"/>
            <a:ext cx="32084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Строительно-монтажные работы:</a:t>
            </a:r>
          </a:p>
          <a:p>
            <a:r>
              <a:rPr lang="ru-RU" sz="8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Строительство бетонного резервуара;</a:t>
            </a:r>
          </a:p>
          <a:p>
            <a:r>
              <a:rPr lang="ru-RU" sz="8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Монтаж технологического оборудования</a:t>
            </a:r>
            <a:endParaRPr lang="ru-RU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3828" y="3021732"/>
            <a:ext cx="35140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Пуско-наладочные работы:</a:t>
            </a:r>
          </a:p>
          <a:p>
            <a:pPr algn="r"/>
            <a:r>
              <a:rPr lang="ru-RU" sz="10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Настройка оборудования, настройка </a:t>
            </a:r>
            <a:r>
              <a:rPr lang="en-US" sz="10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SCADA-</a:t>
            </a:r>
            <a:r>
              <a:rPr lang="ru-RU" sz="10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системы, запуск активного ила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0306" y="4083202"/>
            <a:ext cx="5341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этапы работ</a:t>
            </a:r>
          </a:p>
          <a:p>
            <a:pPr algn="ctr"/>
            <a:r>
              <a:rPr lang="be-BY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</a:t>
            </a:r>
            <a:r>
              <a:rPr lang="be-BY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возведению очистных сооружений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9852" y="3076386"/>
            <a:ext cx="1533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Строительство</a:t>
            </a:r>
          </a:p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бетонного </a:t>
            </a:r>
          </a:p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резервуара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9852" y="1563058"/>
            <a:ext cx="1749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Земляные работы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52511" y="1347614"/>
            <a:ext cx="1476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Установка </a:t>
            </a:r>
          </a:p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габаритного</a:t>
            </a:r>
          </a:p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оборудования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62410" y="3291830"/>
            <a:ext cx="1260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Возведение </a:t>
            </a:r>
          </a:p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здания АБК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306" y="4083202"/>
            <a:ext cx="5341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Этапы строительства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4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5856" y="1095586"/>
            <a:ext cx="1749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Монтаж перегородок </a:t>
            </a:r>
            <a:r>
              <a:rPr lang="ru-RU" sz="1400" b="1" dirty="0" err="1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аноксной</a:t>
            </a:r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и анаэробной зон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9852" y="3076386"/>
            <a:ext cx="1533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Разводка труб и монтаж аэраторов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52511" y="934147"/>
            <a:ext cx="14761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Монтаж вторичных отстойников и лотков для чистой воды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62410" y="3093226"/>
            <a:ext cx="1260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B575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Установка трапов и ограждений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306" y="4083202"/>
            <a:ext cx="5341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Этапы строительства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86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4260481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Наши партнёры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262651"/>
            <a:ext cx="1692000" cy="1389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72" y="1887674"/>
            <a:ext cx="2880000" cy="8284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265383"/>
            <a:ext cx="1440000" cy="15258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5" y="257266"/>
            <a:ext cx="1753043" cy="12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22635" r="2048" b="27568"/>
          <a:stretch/>
        </p:blipFill>
        <p:spPr>
          <a:xfrm>
            <a:off x="2339752" y="3039802"/>
            <a:ext cx="2664296" cy="792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08" y="269428"/>
            <a:ext cx="1440000" cy="13810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5" y="3264019"/>
            <a:ext cx="1080000" cy="5678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72" y="878684"/>
            <a:ext cx="2880000" cy="6210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5" y="2011098"/>
            <a:ext cx="2880000" cy="833454"/>
          </a:xfrm>
          <a:prstGeom prst="rect">
            <a:avLst/>
          </a:prstGeom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762274"/>
              </p:ext>
            </p:extLst>
          </p:nvPr>
        </p:nvGraphicFramePr>
        <p:xfrm>
          <a:off x="6790917" y="3285790"/>
          <a:ext cx="2273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Image" r:id="rId14" imgW="2272680" imgH="545760" progId="Photoshop.Image.16">
                  <p:embed/>
                </p:oleObj>
              </mc:Choice>
              <mc:Fallback>
                <p:oleObj name="Image" r:id="rId14" imgW="2272680" imgH="545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90917" y="3285790"/>
                        <a:ext cx="22733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1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676609"/>
              </p:ext>
            </p:extLst>
          </p:nvPr>
        </p:nvGraphicFramePr>
        <p:xfrm>
          <a:off x="250825" y="268288"/>
          <a:ext cx="8641656" cy="391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35">
                  <a:extLst>
                    <a:ext uri="{9D8B030D-6E8A-4147-A177-3AD203B41FA5}">
                      <a16:colId xmlns:a16="http://schemas.microsoft.com/office/drawing/2014/main" val="3911600517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646776899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746547360"/>
                    </a:ext>
                  </a:extLst>
                </a:gridCol>
              </a:tblGrid>
              <a:tr h="30596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Реализованные </a:t>
                      </a:r>
                      <a:r>
                        <a:rPr lang="be-BY" sz="1200" dirty="0" smtClean="0"/>
                        <a:t>о</a:t>
                      </a:r>
                      <a:r>
                        <a:rPr lang="ru-RU" sz="1200" dirty="0" err="1" smtClean="0"/>
                        <a:t>бъекты</a:t>
                      </a:r>
                      <a:r>
                        <a:rPr lang="ru-RU" sz="1200" dirty="0" smtClean="0"/>
                        <a:t> – стадия проектирования, строительства, ПНР</a:t>
                      </a:r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dirty="0" smtClean="0"/>
                        <a:t>Мощность,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</a:t>
                      </a:r>
                      <a:r>
                        <a:rPr lang="ru-RU" sz="1200" baseline="30000" dirty="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963323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Строитель,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10000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77252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Рогачев, Гомельская область, Республика Беларусь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9300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245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Смолевичи, Минская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7100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50295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Березино, Минская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5000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634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Дрогичин, Брестская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4000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00051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Короча,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387438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п. Ильинское-Усово,</a:t>
                      </a:r>
                      <a:r>
                        <a:rPr lang="be-BY" sz="1200" baseline="0" dirty="0" smtClean="0">
                          <a:solidFill>
                            <a:schemeClr val="bg1"/>
                          </a:solidFill>
                        </a:rPr>
                        <a:t> Московская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4308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Свислочь, Гродненская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25396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Вороново, Гродненская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69863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с. Малиновка, Харьковская область, Украина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680567"/>
                  </a:ext>
                </a:extLst>
              </a:tr>
              <a:tr h="15298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Новый Оскол,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661730"/>
                  </a:ext>
                </a:extLst>
              </a:tr>
              <a:tr h="152984">
                <a:tc>
                  <a:txBody>
                    <a:bodyPr/>
                    <a:lstStyle/>
                    <a:p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с.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Городня, Тверская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80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2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118" y="195486"/>
            <a:ext cx="3252754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Комплекс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очистных до 2</a:t>
            </a:r>
            <a:r>
              <a:rPr lang="en-US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 м</a:t>
            </a:r>
            <a:r>
              <a:rPr lang="ru-RU" b="1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</a:t>
            </a:r>
          </a:p>
          <a:p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Мощность 1 модуля до 40м</a:t>
            </a:r>
            <a:r>
              <a:rPr lang="ru-RU" altLang="ru-RU" sz="1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3</a:t>
            </a: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/сутки;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Мощность </a:t>
            </a: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комплекса до 240м</a:t>
            </a:r>
            <a:r>
              <a:rPr lang="ru-RU" altLang="ru-RU" sz="1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3</a:t>
            </a: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/сутки</a:t>
            </a:r>
            <a:r>
              <a:rPr lang="en-US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 (</a:t>
            </a: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до 6 модулей);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100% заводская готовность;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Быстрый монтаж;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Типовое оборудование;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Поэтапный ввод;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Удобство проектирования;</a:t>
            </a: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  <a:p>
            <a:pPr marL="182563" indent="-182563">
              <a:lnSpc>
                <a:spcPct val="90000"/>
              </a:lnSpc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Удобство монтажа.</a:t>
            </a:r>
          </a:p>
          <a:p>
            <a:pPr marL="457200" indent="-190500">
              <a:buClr>
                <a:schemeClr val="bg1"/>
              </a:buClr>
              <a:buSzPct val="100000"/>
              <a:buFont typeface="Arial" pitchFamily="34" charset="0"/>
              <a:buChar char="•"/>
            </a:pP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05011" y="4155926"/>
            <a:ext cx="2610009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Модульные</a:t>
            </a:r>
          </a:p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очистные сооружения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67538"/>
              </p:ext>
            </p:extLst>
          </p:nvPr>
        </p:nvGraphicFramePr>
        <p:xfrm>
          <a:off x="250825" y="268288"/>
          <a:ext cx="8641656" cy="367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35">
                  <a:extLst>
                    <a:ext uri="{9D8B030D-6E8A-4147-A177-3AD203B41FA5}">
                      <a16:colId xmlns:a16="http://schemas.microsoft.com/office/drawing/2014/main" val="3911600517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646776899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746547360"/>
                    </a:ext>
                  </a:extLst>
                </a:gridCol>
              </a:tblGrid>
              <a:tr h="30596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Реализованные </a:t>
                      </a:r>
                      <a:r>
                        <a:rPr lang="be-BY" sz="1200" dirty="0" smtClean="0"/>
                        <a:t>о</a:t>
                      </a:r>
                      <a:r>
                        <a:rPr lang="ru-RU" sz="1200" dirty="0" err="1" smtClean="0"/>
                        <a:t>бъекты</a:t>
                      </a:r>
                      <a:r>
                        <a:rPr lang="ru-RU" sz="1200" dirty="0" smtClean="0"/>
                        <a:t> – стадия проектирования, строительства, ПНР</a:t>
                      </a:r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dirty="0" smtClean="0"/>
                        <a:t>Мощность, </a:t>
                      </a:r>
                      <a:r>
                        <a:rPr lang="ru-RU" sz="120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</a:t>
                      </a:r>
                      <a:r>
                        <a:rPr lang="ru-RU" sz="1200" baseline="3000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963323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Шпитьки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Киевская область, Украина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77252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Октябрьский,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245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Чериков, Могилевская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1200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50295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Пролетарский,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1200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634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Раубичи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Минская область, Республика Беларусь 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800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00051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Таврово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800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387438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Птицефабрика «Хальч», Гомельская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660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4308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Вейделевка,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25396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Грайворон,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69863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Политотдельский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680567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Козельск, Калужская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661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09947"/>
              </p:ext>
            </p:extLst>
          </p:nvPr>
        </p:nvGraphicFramePr>
        <p:xfrm>
          <a:off x="250825" y="268288"/>
          <a:ext cx="8641656" cy="367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35">
                  <a:extLst>
                    <a:ext uri="{9D8B030D-6E8A-4147-A177-3AD203B41FA5}">
                      <a16:colId xmlns:a16="http://schemas.microsoft.com/office/drawing/2014/main" val="3911600517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646776899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746547360"/>
                    </a:ext>
                  </a:extLst>
                </a:gridCol>
              </a:tblGrid>
              <a:tr h="30596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Реализованные объекты – стадия проектирования, строительства, ПНР</a:t>
                      </a:r>
                      <a:endParaRPr lang="en-US" sz="1200" dirty="0"/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200" dirty="0" smtClean="0"/>
                        <a:t>Мощность, </a:t>
                      </a:r>
                      <a:r>
                        <a:rPr lang="ru-RU" sz="120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</a:t>
                      </a:r>
                      <a:r>
                        <a:rPr lang="ru-RU" sz="1200" baseline="30000" smtClean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963323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Пятницкое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77252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e-BY" sz="1200" dirty="0" smtClean="0">
                          <a:solidFill>
                            <a:schemeClr val="bg1"/>
                          </a:solidFill>
                        </a:rPr>
                        <a:t>д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. Уборки, Минская область, Республика 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323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52245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Ивня,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50295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п. Хвастовичи, Калужская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634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д. 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Карцово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, Калужская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00051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с. Совхоз Ленина, Калужская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387438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Шипиловичи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Любанский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р-он,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Минская область, Республика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160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4308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31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 Кутузовское, КП «</a:t>
                      </a:r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Лугинино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Парк», Московская область, Российская</a:t>
                      </a:r>
                      <a:r>
                        <a:rPr lang="ru-RU" sz="12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120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25396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с. Большетроицкое, Белгородская область, Российская Федерация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120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680567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База отдыха, Минская область, Республика 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105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661730"/>
                  </a:ext>
                </a:extLst>
              </a:tr>
              <a:tr h="3059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34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г. Ворняны, в/ч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«Ворняны», Гродненская область,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Республика 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Беларусь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105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5A92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4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7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672" y="3471850"/>
            <a:ext cx="5341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Канализации не цивилизации!</a:t>
            </a:r>
            <a:endParaRPr lang="ru-R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15715" y="3846010"/>
            <a:ext cx="36891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Республика Беларусь,</a:t>
            </a:r>
          </a:p>
          <a:p>
            <a:r>
              <a:rPr lang="be-BY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223141, Минская область, Логойский район, г. Логойск, ул. Минская,</a:t>
            </a:r>
            <a:r>
              <a:rPr lang="en-US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e-BY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д. 2г, офис 1-2.</a:t>
            </a:r>
          </a:p>
          <a:p>
            <a:r>
              <a:rPr lang="ru-RU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+375 (29, 25, 44) </a:t>
            </a:r>
            <a:r>
              <a:rPr lang="ru-RU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753 11 11</a:t>
            </a:r>
            <a:endParaRPr lang="be-BY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be-BY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+375 29 682 65 </a:t>
            </a:r>
            <a:r>
              <a:rPr lang="be-BY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</a:t>
            </a:r>
            <a:endParaRPr lang="ru-RU" sz="13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losbel.ru/ losbel.by</a:t>
            </a:r>
            <a:endParaRPr lang="ru-RU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04893" y="3849672"/>
            <a:ext cx="35476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Российская </a:t>
            </a:r>
            <a:r>
              <a:rPr lang="ru-RU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Федерация,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Белгородская область, г. Белгород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Гражданский проспект, д.18, офис 8-10.</a:t>
            </a:r>
          </a:p>
          <a:p>
            <a:r>
              <a:rPr lang="be-BY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+7 910 526 11 </a:t>
            </a:r>
            <a:r>
              <a:rPr lang="be-BY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</a:t>
            </a:r>
          </a:p>
          <a:p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E-mail: e.brazouski@losbel.by</a:t>
            </a:r>
            <a:r>
              <a:rPr lang="be-BY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1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E-mail: </a:t>
            </a:r>
            <a:r>
              <a:rPr lang="en-US" sz="1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losbel@mail.ru</a:t>
            </a: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41535"/>
            <a:ext cx="3240360" cy="250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Биореактор</a:t>
            </a:r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endParaRPr lang="ru-R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полипропиленовая ёмкость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разделенная на отсеки.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Имеет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основные зоны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анаэробная;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аноксидная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зона аэрации;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вторичные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отстойники.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располагаются аэрационные элементы, эрлифты, водосборные лотки и распределительные гребенки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590733"/>
            <a:ext cx="331236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Дополнительная комплектация: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Станция учета привозных стоков;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Подающая КНС;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Распределительная камера;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Илонакопитель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Фильтр доочистки;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Установка УФ обеззараживания;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Расходомер;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КНС чистой воды;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Узел дозирования 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флокулянта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05011" y="4155926"/>
            <a:ext cx="2610009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Модульные</a:t>
            </a:r>
          </a:p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очистные сооружения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23478"/>
            <a:ext cx="3600400" cy="454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Комплекс </a:t>
            </a:r>
            <a:endParaRPr lang="ru-RU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 40 м</a:t>
            </a:r>
            <a:r>
              <a:rPr lang="ru-RU" b="1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</a:t>
            </a:r>
          </a:p>
          <a:p>
            <a:pPr algn="just"/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Павильон для технологического оборудования (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внутри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находится воздуходувка 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шкафы управления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Подающая КНС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Очистное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сооружение 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40м</a:t>
            </a:r>
            <a:r>
              <a:rPr lang="ru-RU" sz="1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/сутки;</a:t>
            </a:r>
          </a:p>
          <a:p>
            <a:pPr marL="177800" indent="-177800">
              <a:lnSpc>
                <a:spcPct val="90000"/>
              </a:lnSpc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4"/>
            </a:pP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Илонакопитель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4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4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Фильтр доочистки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4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4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Установка УФ обеззараживания.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 startAt="4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Комплект поставки оборудования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определяется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исходя из пожеланий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заказчика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требуемых параметров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сточных вод.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05011" y="4155926"/>
            <a:ext cx="2610009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Модульные</a:t>
            </a:r>
          </a:p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очистные сооружения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23478"/>
            <a:ext cx="4572000" cy="499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Комплекс </a:t>
            </a:r>
            <a:endParaRPr lang="ru-RU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 120 м</a:t>
            </a:r>
            <a:r>
              <a:rPr lang="ru-RU" b="1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</a:t>
            </a:r>
          </a:p>
          <a:p>
            <a:pPr algn="just"/>
            <a:endParaRPr lang="ru-RU" sz="14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Павильон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технологического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оборудования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(внутри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находятся </a:t>
            </a:r>
          </a:p>
          <a:p>
            <a:pPr marL="177800" indent="-177800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воздуходувки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шкафы управления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Подающая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КНС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Распределительная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камера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Очистное сооружение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40м</a:t>
            </a:r>
            <a:r>
              <a:rPr lang="ru-RU" sz="14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/сутки (3шт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Илонакопитель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(3шт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Фильтр доочистки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</a:t>
            </a: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7800" indent="-177800">
              <a:lnSpc>
                <a:spcPct val="90000"/>
              </a:lnSpc>
              <a:buFont typeface="+mj-lt"/>
              <a:buAutoNum type="arabicPeriod" startAt="2"/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Установка УФ обеззараживания.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 startAt="2"/>
            </a:pPr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Комплект поставки оборудования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определяется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исходя из пожеланий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заказчика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требуемых параметров </a:t>
            </a:r>
            <a:endParaRPr lang="ru-RU" sz="14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 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сточных вод.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5011" y="4155926"/>
            <a:ext cx="2610009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Модульные</a:t>
            </a:r>
          </a:p>
          <a:p>
            <a:pPr algn="ctr">
              <a:lnSpc>
                <a:spcPts val="22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очистные сооружения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8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50825" y="987574"/>
            <a:ext cx="273699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1225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anose="05000000000000000000" pitchFamily="2" charset="2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165100" indent="-163513" defTabSz="911225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476250" indent="-166688" defTabSz="911225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anose="020B0604030504040204" pitchFamily="34" charset="0"/>
              <a:buChar char="□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793750" indent="-158750" defTabSz="911225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871663" indent="-200025" defTabSz="911225">
              <a:lnSpc>
                <a:spcPts val="1750"/>
              </a:lnSpc>
              <a:spcBef>
                <a:spcPct val="20000"/>
              </a:spcBef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5pPr>
            <a:lvl6pPr marL="23288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6pPr>
            <a:lvl7pPr marL="27860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7pPr>
            <a:lvl8pPr marL="32432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8pPr>
            <a:lvl9pPr marL="3700463" indent="-200025" defTabSz="911225" eaLnBrk="0" fontAlgn="base" hangingPunct="0">
              <a:lnSpc>
                <a:spcPts val="1750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Verdana" panose="020B0604030504040204" pitchFamily="34" charset="0"/>
              </a:defRPr>
            </a:lvl9pPr>
          </a:lstStyle>
          <a:p>
            <a:pPr marL="180000" indent="-180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Font typeface="Arial" pitchFamily="34" charset="0"/>
              <a:buChar char="•"/>
            </a:pPr>
            <a:r>
              <a:rPr lang="ru-RU" altLang="ru-RU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Биореактор</a:t>
            </a:r>
            <a:r>
              <a:rPr lang="ru-RU" altLang="ru-RU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состоит из </a:t>
            </a:r>
            <a:r>
              <a:rPr lang="ru-RU" alt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стандартных типовых блоков;</a:t>
            </a:r>
            <a:endParaRPr lang="ru-RU" altLang="ru-RU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80000" indent="-180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Корпус </a:t>
            </a:r>
            <a:r>
              <a:rPr lang="ru-RU" altLang="ru-RU" sz="1600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биореактора</a:t>
            </a:r>
            <a:r>
              <a:rPr lang="ru-RU" alt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изготавливается из железобетона;</a:t>
            </a:r>
          </a:p>
          <a:p>
            <a:pPr marL="180000" indent="-180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Здание из модульных быстровозводимых конструкций;</a:t>
            </a:r>
          </a:p>
          <a:p>
            <a:pPr marL="180000" indent="-180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Font typeface="Arial" pitchFamily="34" charset="0"/>
              <a:buChar char="•"/>
            </a:pPr>
            <a:r>
              <a:rPr lang="ru-RU" altLang="ru-RU" sz="1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Типовое технологическое оборудование.</a:t>
            </a:r>
            <a:endParaRPr lang="ru-RU" altLang="ru-RU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4914" y="4219900"/>
            <a:ext cx="2653290" cy="836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be-BY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Бетонные</a:t>
            </a:r>
          </a:p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очистные сооружения</a:t>
            </a:r>
          </a:p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до 50</a:t>
            </a:r>
            <a:r>
              <a:rPr lang="en-US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000 </a:t>
            </a:r>
            <a:r>
              <a:rPr lang="ru-RU" alt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</a:t>
            </a:r>
            <a:r>
              <a:rPr lang="ru-RU" altLang="ru-RU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3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817" y="123478"/>
            <a:ext cx="338507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очистном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сооружении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очищаются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установках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механической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Этап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состоит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ёмкости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отдельными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линиями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стоков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которых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установлены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анаэробная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аноксная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камеры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камера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аэрации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вторичные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отстойники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каждой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секции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поддерживаются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аэробные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аноксные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условия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обеспечиваются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процессы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нитрификации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денитрификации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Активный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очищенных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стоков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отделяется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отстойниках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дортмундского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типа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r>
              <a:rPr lang="en-US" sz="1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Устанавливаются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они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рядом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камерой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аэрации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be-BY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</a:t>
            </a:r>
            <a:r>
              <a:rPr lang="en-US" sz="1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ехнология</a:t>
            </a:r>
            <a:r>
              <a:rPr lang="be-BY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ЛОСБЕЛ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предполагает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одновременный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процесс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нитрификации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денитрификации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а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также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биологическое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удаление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фосфора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4057" y="4211714"/>
            <a:ext cx="2771913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Технологическая </a:t>
            </a:r>
          </a:p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схема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23478"/>
            <a:ext cx="295232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Биологическая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выполнена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технологии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ЛОСБЕЛ, а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именно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виде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вертикального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гидравлического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лабиринта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данной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технологии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отсутствуют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мешалки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перемешивание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происходит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гидравлическим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методом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помощи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воздуха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воздуходувок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данной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технологии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легко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выделять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аэробные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анаэробные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аноксные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зоны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одном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биореакторе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позволяет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соответствовать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современным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решениям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области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сточных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вод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получать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очистку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норм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рыбохозяйственного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назначения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достигать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предельно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низкого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расхода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электроэнергии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более 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0,</a:t>
            </a:r>
            <a:r>
              <a:rPr 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</a:t>
            </a:r>
            <a:r>
              <a:rPr lang="en-US" sz="14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кВт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altLang="ru-RU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м</a:t>
            </a:r>
            <a:r>
              <a:rPr lang="ru-RU" altLang="ru-RU" sz="14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стока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4211714"/>
            <a:ext cx="276389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Технология </a:t>
            </a:r>
          </a:p>
          <a:p>
            <a:pPr algn="ctr">
              <a:lnSpc>
                <a:spcPts val="1600"/>
              </a:lnSpc>
              <a:spcBef>
                <a:spcPts val="500"/>
              </a:spcBef>
              <a:buClr>
                <a:srgbClr val="919191"/>
              </a:buClr>
              <a:buSzPct val="100000"/>
            </a:pPr>
            <a:r>
              <a:rPr lang="ru-RU" alt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б</a:t>
            </a:r>
            <a:r>
              <a:rPr lang="ru-RU" altLang="ru-RU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 panose="020B0604020202020204" pitchFamily="34" charset="0"/>
              </a:rPr>
              <a:t>иологической очистки</a:t>
            </a:r>
            <a:endParaRPr lang="ru-RU" alt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28395</TotalTime>
  <Words>1985</Words>
  <Application>Microsoft Office PowerPoint</Application>
  <PresentationFormat>Экран (16:9)</PresentationFormat>
  <Paragraphs>468</Paragraphs>
  <Slides>32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Wingdings</vt:lpstr>
      <vt:lpstr>Calibri Light</vt:lpstr>
      <vt:lpstr>Calibri</vt:lpstr>
      <vt:lpstr>Roboto Black</vt:lpstr>
      <vt:lpstr>Roboto</vt:lpstr>
      <vt:lpstr>Arial</vt:lpstr>
      <vt:lpstr>1_Тема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Титова Ольга Андреевна</dc:creator>
  <cp:lastModifiedBy>User</cp:lastModifiedBy>
  <cp:revision>631</cp:revision>
  <dcterms:created xsi:type="dcterms:W3CDTF">2018-01-26T09:47:51Z</dcterms:created>
  <dcterms:modified xsi:type="dcterms:W3CDTF">2021-11-03T10:27:20Z</dcterms:modified>
</cp:coreProperties>
</file>